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68" r:id="rId3"/>
    <p:sldId id="257" r:id="rId4"/>
    <p:sldId id="258" r:id="rId5"/>
    <p:sldId id="264" r:id="rId6"/>
    <p:sldId id="259" r:id="rId7"/>
    <p:sldId id="265" r:id="rId8"/>
    <p:sldId id="261" r:id="rId9"/>
    <p:sldId id="260" r:id="rId10"/>
    <p:sldId id="269" r:id="rId11"/>
    <p:sldId id="263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4624"/>
  </p:normalViewPr>
  <p:slideViewPr>
    <p:cSldViewPr snapToGrid="0" snapToObjects="1">
      <p:cViewPr varScale="1">
        <p:scale>
          <a:sx n="100" d="100"/>
          <a:sy n="100" d="100"/>
        </p:scale>
        <p:origin x="16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5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4486"/>
            <a:ext cx="10131425" cy="145626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1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8A70B-9B33-374D-A9E0-2BAE3A12971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9A0FEF-0C61-7D42-ABBF-D094C0D5F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obotsinspacellc@gmail.com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bots-in.spa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CEC6-F06D-BC44-8ED1-B63B34123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SERVICING AND ASSEMBLY:</a:t>
            </a:r>
            <a:br>
              <a:rPr lang="en-US" dirty="0"/>
            </a:br>
            <a:r>
              <a:rPr lang="en-US" dirty="0"/>
              <a:t>CHANGING THE WAY</a:t>
            </a:r>
            <a:br>
              <a:rPr lang="en-US" dirty="0"/>
            </a:br>
            <a:r>
              <a:rPr lang="en-US" dirty="0"/>
              <a:t>WE DO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0A349-1A50-3046-A2AA-7E28BBFFF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652432"/>
            <a:ext cx="7197726" cy="1405467"/>
          </a:xfrm>
        </p:spPr>
        <p:txBody>
          <a:bodyPr>
            <a:normAutofit/>
          </a:bodyPr>
          <a:lstStyle/>
          <a:p>
            <a:r>
              <a:rPr lang="en-US" sz="2400" dirty="0"/>
              <a:t>Gordon Roesler</a:t>
            </a:r>
          </a:p>
          <a:p>
            <a:r>
              <a:rPr lang="en-US" sz="2400" dirty="0"/>
              <a:t>Robots in Space®️ LLC</a:t>
            </a:r>
          </a:p>
        </p:txBody>
      </p:sp>
    </p:spTree>
    <p:extLst>
      <p:ext uri="{BB962C8B-B14F-4D97-AF65-F5344CB8AC3E}">
        <p14:creationId xmlns:p14="http://schemas.microsoft.com/office/powerpoint/2010/main" val="257446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8B1A-0CC4-3041-B075-658C483A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 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2BB68-A595-DA41-868F-8C8B346D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" r="3352"/>
          <a:stretch/>
        </p:blipFill>
        <p:spPr>
          <a:xfrm>
            <a:off x="1917700" y="1428750"/>
            <a:ext cx="8331200" cy="4000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A0D09E-A4F2-DC46-AF1E-AD31B246B551}"/>
              </a:ext>
            </a:extLst>
          </p:cNvPr>
          <p:cNvSpPr/>
          <p:nvPr/>
        </p:nvSpPr>
        <p:spPr>
          <a:xfrm>
            <a:off x="4305300" y="3390900"/>
            <a:ext cx="393700" cy="40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AED237-FE0F-9844-9673-0A51E8977CF6}"/>
              </a:ext>
            </a:extLst>
          </p:cNvPr>
          <p:cNvSpPr/>
          <p:nvPr/>
        </p:nvSpPr>
        <p:spPr>
          <a:xfrm>
            <a:off x="7848600" y="3390900"/>
            <a:ext cx="393700" cy="40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98CC70-B9C0-7244-8254-DB1E1812BF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25127" y="5099664"/>
            <a:ext cx="1970601" cy="100599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D7A5589-7CF4-AE42-B96D-64BC43AD3B56}"/>
              </a:ext>
            </a:extLst>
          </p:cNvPr>
          <p:cNvSpPr/>
          <p:nvPr/>
        </p:nvSpPr>
        <p:spPr>
          <a:xfrm>
            <a:off x="4368800" y="3492500"/>
            <a:ext cx="254000" cy="2159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5BD40E-94BD-0546-935E-7205505C62C8}"/>
              </a:ext>
            </a:extLst>
          </p:cNvPr>
          <p:cNvSpPr/>
          <p:nvPr/>
        </p:nvSpPr>
        <p:spPr>
          <a:xfrm>
            <a:off x="7918450" y="3492500"/>
            <a:ext cx="254000" cy="2159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7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0630-D0B9-DB47-8839-7D612C23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2" y="14486"/>
            <a:ext cx="11506198" cy="1456267"/>
          </a:xfrm>
        </p:spPr>
        <p:txBody>
          <a:bodyPr/>
          <a:lstStyle/>
          <a:p>
            <a:r>
              <a:rPr lang="en-US" dirty="0"/>
              <a:t>REUSABLE In-space transportation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B48924-0971-C747-90C3-47BB1B6F88F1}"/>
              </a:ext>
            </a:extLst>
          </p:cNvPr>
          <p:cNvSpPr/>
          <p:nvPr/>
        </p:nvSpPr>
        <p:spPr>
          <a:xfrm>
            <a:off x="2019300" y="3365500"/>
            <a:ext cx="469900" cy="482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6BBF79-C324-D741-AD05-69172D9C7648}"/>
              </a:ext>
            </a:extLst>
          </p:cNvPr>
          <p:cNvSpPr/>
          <p:nvPr/>
        </p:nvSpPr>
        <p:spPr>
          <a:xfrm>
            <a:off x="11010900" y="3492500"/>
            <a:ext cx="177800" cy="17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6449D-0B5D-5043-96B3-AD7B54E07365}"/>
              </a:ext>
            </a:extLst>
          </p:cNvPr>
          <p:cNvSpPr/>
          <p:nvPr/>
        </p:nvSpPr>
        <p:spPr>
          <a:xfrm>
            <a:off x="1866900" y="3251200"/>
            <a:ext cx="774700" cy="723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1B054F-D8D1-9C41-A1D2-B0F5F1F552F0}"/>
              </a:ext>
            </a:extLst>
          </p:cNvPr>
          <p:cNvSpPr/>
          <p:nvPr/>
        </p:nvSpPr>
        <p:spPr>
          <a:xfrm>
            <a:off x="711200" y="2209800"/>
            <a:ext cx="3098800" cy="292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DA9492-B521-0F4C-8E31-385A553A66F5}"/>
              </a:ext>
            </a:extLst>
          </p:cNvPr>
          <p:cNvSpPr/>
          <p:nvPr/>
        </p:nvSpPr>
        <p:spPr>
          <a:xfrm>
            <a:off x="10718800" y="3225800"/>
            <a:ext cx="774700" cy="723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7E8798-9637-594E-A3F5-F209E1CE6D26}"/>
              </a:ext>
            </a:extLst>
          </p:cNvPr>
          <p:cNvSpPr/>
          <p:nvPr/>
        </p:nvSpPr>
        <p:spPr>
          <a:xfrm>
            <a:off x="9823450" y="1397000"/>
            <a:ext cx="628650" cy="2451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8D37CA-D6EB-C14A-96FD-7DF2EF36C603}"/>
              </a:ext>
            </a:extLst>
          </p:cNvPr>
          <p:cNvSpPr/>
          <p:nvPr/>
        </p:nvSpPr>
        <p:spPr>
          <a:xfrm>
            <a:off x="1866900" y="3073400"/>
            <a:ext cx="1943100" cy="1104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124A34-FB62-9A4C-999E-12EE8C05FF84}"/>
              </a:ext>
            </a:extLst>
          </p:cNvPr>
          <p:cNvSpPr/>
          <p:nvPr/>
        </p:nvSpPr>
        <p:spPr>
          <a:xfrm>
            <a:off x="1866900" y="2463800"/>
            <a:ext cx="8064500" cy="233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23EE0E-A881-8347-9D48-38C5C135FB1C}"/>
              </a:ext>
            </a:extLst>
          </p:cNvPr>
          <p:cNvSpPr/>
          <p:nvPr/>
        </p:nvSpPr>
        <p:spPr>
          <a:xfrm>
            <a:off x="10350500" y="3124200"/>
            <a:ext cx="11430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17D95E-93EC-174E-918B-B151F592D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51" y="1930399"/>
            <a:ext cx="854598" cy="2181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E12A9F-570E-F943-B612-3EAEA3C7E7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9400" y="4800600"/>
            <a:ext cx="1917700" cy="1093754"/>
          </a:xfrm>
          <a:prstGeom prst="rect">
            <a:avLst/>
          </a:prstGeom>
        </p:spPr>
      </p:pic>
      <p:pic>
        <p:nvPicPr>
          <p:cNvPr id="1025" name="Picture 1" descr="page2image3873058816">
            <a:extLst>
              <a:ext uri="{FF2B5EF4-FFF2-40B4-BE49-F238E27FC236}">
                <a16:creationId xmlns:a16="http://schemas.microsoft.com/office/drawing/2014/main" id="{ED5BFDB6-009C-F84E-A562-FD8FFE877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2100" y="1924271"/>
            <a:ext cx="4400550" cy="35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A0B0A6-B69A-7D42-84FB-56ACD7399F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4" y="5054600"/>
            <a:ext cx="2638611" cy="11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5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F930-0969-144C-B9B5-AFFC23A1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4486"/>
            <a:ext cx="10464798" cy="1456267"/>
          </a:xfrm>
        </p:spPr>
        <p:txBody>
          <a:bodyPr/>
          <a:lstStyle/>
          <a:p>
            <a:r>
              <a:rPr lang="en-US" dirty="0"/>
              <a:t>fourth GENERATION: MODULAR SATELLITES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634B4-F484-A140-825C-BFF10726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1" y="1244600"/>
            <a:ext cx="4880440" cy="407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D5C12-441C-124C-8D00-02B284509088}"/>
              </a:ext>
            </a:extLst>
          </p:cNvPr>
          <p:cNvSpPr txBox="1"/>
          <p:nvPr/>
        </p:nvSpPr>
        <p:spPr>
          <a:xfrm>
            <a:off x="2426230" y="5424884"/>
            <a:ext cx="72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DLR</a:t>
            </a:r>
          </a:p>
          <a:p>
            <a:r>
              <a:rPr lang="en-US" dirty="0" err="1"/>
              <a:t>iBOSS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4AB90-2186-A44F-B9D1-C0807E88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319" y="1244600"/>
            <a:ext cx="6577423" cy="407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577EC-8364-EC41-9D76-984B78853EEE}"/>
              </a:ext>
            </a:extLst>
          </p:cNvPr>
          <p:cNvSpPr txBox="1"/>
          <p:nvPr/>
        </p:nvSpPr>
        <p:spPr>
          <a:xfrm>
            <a:off x="7404630" y="5361999"/>
            <a:ext cx="3236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NovaWurks</a:t>
            </a:r>
            <a:endParaRPr lang="en-US" dirty="0"/>
          </a:p>
          <a:p>
            <a:r>
              <a:rPr lang="en-US" dirty="0"/>
              <a:t>Conformal Satellite</a:t>
            </a:r>
          </a:p>
          <a:p>
            <a:r>
              <a:rPr lang="en-US" dirty="0" err="1"/>
              <a:t>HISat</a:t>
            </a:r>
            <a:r>
              <a:rPr lang="en-US" dirty="0"/>
              <a:t> modules flight tested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7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FF405-842E-3C4F-8767-68696E37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463799"/>
            <a:ext cx="2603500" cy="2464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773FF-0CEB-5E4D-AC2E-12C0DB92B858}"/>
              </a:ext>
            </a:extLst>
          </p:cNvPr>
          <p:cNvSpPr txBox="1"/>
          <p:nvPr/>
        </p:nvSpPr>
        <p:spPr>
          <a:xfrm>
            <a:off x="2620481" y="495300"/>
            <a:ext cx="6885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THANK YOU FOR YOUR INTEREST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LET’S UNLOCK THE VALUE OF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FCB93-EC03-304F-AB01-A6A533A51AD1}"/>
              </a:ext>
            </a:extLst>
          </p:cNvPr>
          <p:cNvSpPr txBox="1"/>
          <p:nvPr/>
        </p:nvSpPr>
        <p:spPr>
          <a:xfrm>
            <a:off x="4166319" y="5162184"/>
            <a:ext cx="3846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robotsinspacellc@gmail.com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www.robots-in.space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27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BFCF-E5C6-3549-A23D-606A3412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security for space: broadband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47C29-FE1F-344C-A0DA-E67891697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52392"/>
            <a:ext cx="8864600" cy="503250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79793A-19D9-F947-835C-470A4AF9DCA1}"/>
              </a:ext>
            </a:extLst>
          </p:cNvPr>
          <p:cNvCxnSpPr>
            <a:cxnSpLocks/>
          </p:cNvCxnSpPr>
          <p:nvPr/>
        </p:nvCxnSpPr>
        <p:spPr>
          <a:xfrm flipV="1">
            <a:off x="9105900" y="2222500"/>
            <a:ext cx="914400" cy="218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614EE5-04BB-9D46-93C7-F4B51A364D1A}"/>
              </a:ext>
            </a:extLst>
          </p:cNvPr>
          <p:cNvSpPr txBox="1"/>
          <p:nvPr/>
        </p:nvSpPr>
        <p:spPr>
          <a:xfrm>
            <a:off x="9145367" y="3692435"/>
            <a:ext cx="1102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&gt;20%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YoY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41701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C30C54-F672-8540-B627-5FB6ABB4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disposable satellite culture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58F48-62DF-704E-816D-99A4D2719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00" y="1664629"/>
            <a:ext cx="3314700" cy="3409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12F09-9B92-FC4D-A186-6E53A9D3A2EA}"/>
              </a:ext>
            </a:extLst>
          </p:cNvPr>
          <p:cNvSpPr txBox="1"/>
          <p:nvPr/>
        </p:nvSpPr>
        <p:spPr>
          <a:xfrm>
            <a:off x="1409700" y="5181600"/>
            <a:ext cx="1677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INTELSAT 29E</a:t>
            </a:r>
          </a:p>
          <a:p>
            <a:r>
              <a:rPr lang="en-US" dirty="0"/>
              <a:t>TOTAL LOSS</a:t>
            </a:r>
          </a:p>
          <a:p>
            <a:r>
              <a:rPr lang="en-US" dirty="0"/>
              <a:t>NOT INSPECTED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1AF1E-7085-EE43-ACFB-3F12965C4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800" y="1664629"/>
            <a:ext cx="3898900" cy="3410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25B6E4-53FB-2E40-8CDC-75C863669F3D}"/>
              </a:ext>
            </a:extLst>
          </p:cNvPr>
          <p:cNvSpPr txBox="1"/>
          <p:nvPr/>
        </p:nvSpPr>
        <p:spPr>
          <a:xfrm>
            <a:off x="5461000" y="5181600"/>
            <a:ext cx="1640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VIASAT-2</a:t>
            </a:r>
          </a:p>
          <a:p>
            <a:r>
              <a:rPr lang="en-US" dirty="0"/>
              <a:t>$188M PAYOUT</a:t>
            </a:r>
          </a:p>
          <a:p>
            <a:r>
              <a:rPr lang="en-US" dirty="0"/>
              <a:t>NOT REPAIRED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C0790B-0C52-144D-BCAC-6B66F959F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080" y="1664628"/>
            <a:ext cx="3111619" cy="33709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91605E-0228-CE43-BC04-C4136EEB7B38}"/>
              </a:ext>
            </a:extLst>
          </p:cNvPr>
          <p:cNvSpPr txBox="1"/>
          <p:nvPr/>
        </p:nvSpPr>
        <p:spPr>
          <a:xfrm>
            <a:off x="9499600" y="5181600"/>
            <a:ext cx="2013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 RETIREMENTS</a:t>
            </a:r>
          </a:p>
          <a:p>
            <a:r>
              <a:rPr lang="en-US" dirty="0"/>
              <a:t>$3B PER YEAR</a:t>
            </a:r>
          </a:p>
          <a:p>
            <a:r>
              <a:rPr lang="en-US" dirty="0"/>
              <a:t>NOT REFUELED</a:t>
            </a:r>
          </a:p>
        </p:txBody>
      </p:sp>
    </p:spTree>
    <p:extLst>
      <p:ext uri="{BB962C8B-B14F-4D97-AF65-F5344CB8AC3E}">
        <p14:creationId xmlns:p14="http://schemas.microsoft.com/office/powerpoint/2010/main" val="266081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B384-3886-B742-A2A7-0C47CF31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GENERATION: LIFE 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1B438-FA18-224F-B60A-FEFDA19936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18" y="1883182"/>
            <a:ext cx="5507182" cy="3106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48EBD-6C8D-7D49-A5C8-5F44BD9A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83" y="1883182"/>
            <a:ext cx="5351317" cy="3117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418B6-8446-784A-BDDC-A69F30F0E467}"/>
              </a:ext>
            </a:extLst>
          </p:cNvPr>
          <p:cNvSpPr txBox="1"/>
          <p:nvPr/>
        </p:nvSpPr>
        <p:spPr>
          <a:xfrm>
            <a:off x="1943100" y="5156200"/>
            <a:ext cx="2965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NORTHROP GRUMMAN</a:t>
            </a:r>
          </a:p>
          <a:p>
            <a:r>
              <a:rPr lang="en-US" dirty="0"/>
              <a:t>MISSION EXTENSION VEHICLE</a:t>
            </a:r>
          </a:p>
          <a:p>
            <a:r>
              <a:rPr lang="en-US" dirty="0"/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01A53-CCA9-D747-A6F0-4003ED185FDB}"/>
              </a:ext>
            </a:extLst>
          </p:cNvPr>
          <p:cNvSpPr txBox="1"/>
          <p:nvPr/>
        </p:nvSpPr>
        <p:spPr>
          <a:xfrm>
            <a:off x="8153400" y="5156200"/>
            <a:ext cx="178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SPACE</a:t>
            </a:r>
          </a:p>
          <a:p>
            <a:r>
              <a:rPr lang="en-US" dirty="0"/>
              <a:t>SPACE DRONE</a:t>
            </a:r>
          </a:p>
          <a:p>
            <a:r>
              <a:rPr lang="en-US" dirty="0"/>
              <a:t>2021-22</a:t>
            </a:r>
          </a:p>
        </p:txBody>
      </p:sp>
    </p:spTree>
    <p:extLst>
      <p:ext uri="{BB962C8B-B14F-4D97-AF65-F5344CB8AC3E}">
        <p14:creationId xmlns:p14="http://schemas.microsoft.com/office/powerpoint/2010/main" val="58729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9038C-3666-2B40-86D3-34FAF336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/>
              <a:t>LIFE EXTENSION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0BA04-A3C9-B14C-8FEA-E8A38DCB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 SPECIAL ADAPTERS NEEDED</a:t>
            </a:r>
          </a:p>
          <a:p>
            <a:r>
              <a:rPr lang="en-US" sz="3600" dirty="0"/>
              <a:t>AVAILABLE IN 2020</a:t>
            </a:r>
          </a:p>
          <a:p>
            <a:r>
              <a:rPr lang="en-US" sz="3600" dirty="0"/>
              <a:t>FLEET FLEXIBILITY</a:t>
            </a:r>
          </a:p>
          <a:p>
            <a:r>
              <a:rPr lang="en-US" sz="3600" dirty="0"/>
              <a:t>ADDED REVENUES</a:t>
            </a:r>
          </a:p>
        </p:txBody>
      </p:sp>
    </p:spTree>
    <p:extLst>
      <p:ext uri="{BB962C8B-B14F-4D97-AF65-F5344CB8AC3E}">
        <p14:creationId xmlns:p14="http://schemas.microsoft.com/office/powerpoint/2010/main" val="167199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DC84-1EF6-3F40-A377-83275E09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GENERATION : REPAIR, UPGRADE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07376-448C-6E46-A343-A6BC8B41C5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2481" y="1193799"/>
            <a:ext cx="4637086" cy="4271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EF2B5-FD34-FB4B-A690-25043DC2CA81}"/>
              </a:ext>
            </a:extLst>
          </p:cNvPr>
          <p:cNvSpPr txBox="1"/>
          <p:nvPr/>
        </p:nvSpPr>
        <p:spPr>
          <a:xfrm>
            <a:off x="8464556" y="5464996"/>
            <a:ext cx="235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DARPA RSGS</a:t>
            </a:r>
          </a:p>
          <a:p>
            <a:r>
              <a:rPr lang="en-US" dirty="0"/>
              <a:t>ROBOTIC SERVICING  OF GEOSYNCHRONOUS  </a:t>
            </a:r>
          </a:p>
          <a:p>
            <a:r>
              <a:rPr lang="en-US" dirty="0"/>
              <a:t>SATELLITES      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A2218-E5A2-AA44-8850-3DA8F550E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32" y="1193799"/>
            <a:ext cx="6416395" cy="4241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8AE61-538A-0144-9591-05A847314C27}"/>
              </a:ext>
            </a:extLst>
          </p:cNvPr>
          <p:cNvSpPr txBox="1"/>
          <p:nvPr/>
        </p:nvSpPr>
        <p:spPr>
          <a:xfrm>
            <a:off x="2495494" y="5591770"/>
            <a:ext cx="3256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NAVAL RESEARCH LAB</a:t>
            </a:r>
          </a:p>
          <a:p>
            <a:r>
              <a:rPr lang="en-US" dirty="0"/>
              <a:t>ROBOTICS OPERATIONS TESTBED</a:t>
            </a:r>
          </a:p>
          <a:p>
            <a:r>
              <a:rPr lang="en-US" dirty="0"/>
              <a:t>IN OPERATION 2018</a:t>
            </a:r>
          </a:p>
        </p:txBody>
      </p:sp>
    </p:spTree>
    <p:extLst>
      <p:ext uri="{BB962C8B-B14F-4D97-AF65-F5344CB8AC3E}">
        <p14:creationId xmlns:p14="http://schemas.microsoft.com/office/powerpoint/2010/main" val="271882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9038C-3666-2B40-86D3-34FAF336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/>
              <a:t>ROBOTIC SERVICING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0BA04-A3C9-B14C-8FEA-E8A38DCB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01801"/>
            <a:ext cx="10131425" cy="4089400"/>
          </a:xfrm>
        </p:spPr>
        <p:txBody>
          <a:bodyPr>
            <a:normAutofit/>
          </a:bodyPr>
          <a:lstStyle/>
          <a:p>
            <a:r>
              <a:rPr lang="en-US" sz="3600" dirty="0"/>
              <a:t>NO SPECIAL ADAPTERS NEEDED</a:t>
            </a:r>
          </a:p>
          <a:p>
            <a:r>
              <a:rPr lang="en-US" sz="3600" dirty="0"/>
              <a:t>AVAILABLE IN 2022</a:t>
            </a:r>
          </a:p>
          <a:p>
            <a:r>
              <a:rPr lang="en-US" sz="3600" dirty="0"/>
              <a:t>CORRECTION OF DEPLOYMENT ANOMALIES</a:t>
            </a:r>
          </a:p>
          <a:p>
            <a:r>
              <a:rPr lang="en-US" sz="3600" dirty="0"/>
              <a:t>ADD CAPABILITIES TO OPERATING SPACECRAFT</a:t>
            </a:r>
          </a:p>
          <a:p>
            <a:r>
              <a:rPr lang="en-US" sz="3600" dirty="0"/>
              <a:t>ULTRA-CLOSE INSPECTION</a:t>
            </a:r>
          </a:p>
          <a:p>
            <a:r>
              <a:rPr lang="en-US" sz="3600" dirty="0"/>
              <a:t>REDUCED INSURANCE CLAIMS</a:t>
            </a:r>
          </a:p>
        </p:txBody>
      </p:sp>
    </p:spTree>
    <p:extLst>
      <p:ext uri="{BB962C8B-B14F-4D97-AF65-F5344CB8AC3E}">
        <p14:creationId xmlns:p14="http://schemas.microsoft.com/office/powerpoint/2010/main" val="59146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226F-833A-7B48-B82E-A13687FC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GENERATION: MANUFACTURING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5DD59-BC7B-514C-BBBD-2284EEAB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79512"/>
            <a:ext cx="8966200" cy="5043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AD91A-1A7C-4945-9F8E-5596BBDE5D9D}"/>
              </a:ext>
            </a:extLst>
          </p:cNvPr>
          <p:cNvSpPr txBox="1"/>
          <p:nvPr/>
        </p:nvSpPr>
        <p:spPr>
          <a:xfrm>
            <a:off x="10032998" y="3060700"/>
            <a:ext cx="1656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 IN SPACE</a:t>
            </a:r>
          </a:p>
          <a:p>
            <a:r>
              <a:rPr lang="en-US" dirty="0"/>
              <a:t>ARCHINAUT</a:t>
            </a:r>
          </a:p>
          <a:p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9174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4331-6AA5-3D4B-B385-341DAEC4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GENERATION: ASSEMBLY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1703F-16FF-B044-89F8-29D8355A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56" y="1371903"/>
            <a:ext cx="8423715" cy="4647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EFBEB-E6D8-D24D-98AE-A84F66DB8F21}"/>
              </a:ext>
            </a:extLst>
          </p:cNvPr>
          <p:cNvSpPr txBox="1"/>
          <p:nvPr/>
        </p:nvSpPr>
        <p:spPr>
          <a:xfrm>
            <a:off x="10153421" y="3136900"/>
            <a:ext cx="1327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MAXAR</a:t>
            </a:r>
          </a:p>
          <a:p>
            <a:r>
              <a:rPr lang="en-US" dirty="0"/>
              <a:t>DRAGONFLY</a:t>
            </a:r>
          </a:p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83870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{C13B91A6-A637-D544-82BD-38E4EA707C15}tf10001058</Template>
  <TotalTime>2274</TotalTime>
  <Words>183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SPACE SERVICING AND ASSEMBLY: CHANGING THE WAY WE DO SPACE</vt:lpstr>
      <vt:lpstr>Job security for space: broadband</vt:lpstr>
      <vt:lpstr>Our disposable satellite culture</vt:lpstr>
      <vt:lpstr>FIRST GENERATION: LIFE EXTENSION</vt:lpstr>
      <vt:lpstr>LIFE EXTENSION TAKEAWAYS</vt:lpstr>
      <vt:lpstr>SECOND GENERATION : REPAIR, UPGRADE</vt:lpstr>
      <vt:lpstr>ROBOTIC SERVICING TAKEAWAYS</vt:lpstr>
      <vt:lpstr>THIRD GENERATION: MANUFACTURING</vt:lpstr>
      <vt:lpstr>THIRD GENERATION: ASSEMBLY</vt:lpstr>
      <vt:lpstr>GEO PLATFORM</vt:lpstr>
      <vt:lpstr>REUSABLE In-space transportation</vt:lpstr>
      <vt:lpstr>fourth GENERATION: MODULAR SATELLITES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fixing things in orbit</dc:title>
  <dc:creator>Microsoft Office User</dc:creator>
  <cp:lastModifiedBy>Microsoft Office User</cp:lastModifiedBy>
  <cp:revision>17</cp:revision>
  <dcterms:created xsi:type="dcterms:W3CDTF">2019-10-02T23:30:06Z</dcterms:created>
  <dcterms:modified xsi:type="dcterms:W3CDTF">2019-10-04T13:24:47Z</dcterms:modified>
</cp:coreProperties>
</file>